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10" r:id="rId1"/>
  </p:sldMasterIdLst>
  <p:notesMasterIdLst>
    <p:notesMasterId r:id="rId7"/>
  </p:notesMasterIdLst>
  <p:sldIdLst>
    <p:sldId id="256" r:id="rId2"/>
    <p:sldId id="257" r:id="rId3"/>
    <p:sldId id="258" r:id="rId4"/>
    <p:sldId id="259" r:id="rId5"/>
    <p:sldId id="260" r:id="rId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0" d="100"/>
          <a:sy n="150" d="100"/>
        </p:scale>
        <p:origin x="47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jpeg>
</file>

<file path=ppt/media/image5.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44f831198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44f831198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44f8311986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44f831198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44f831198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44f831198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4f831198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4f831198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41910" y="1885950"/>
            <a:ext cx="6686549" cy="1697086"/>
          </a:xfrm>
        </p:spPr>
        <p:txBody>
          <a:bodyPr anchor="b">
            <a:normAutofit/>
          </a:bodyPr>
          <a:lstStyle>
            <a:lvl1pPr>
              <a:defRPr sz="4050"/>
            </a:lvl1pPr>
          </a:lstStyle>
          <a:p>
            <a:r>
              <a:rPr lang="en-US" smtClean="0"/>
              <a:t>Click to edit Master title style</a:t>
            </a:r>
            <a:endParaRPr lang="en-US" dirty="0"/>
          </a:p>
        </p:txBody>
      </p:sp>
      <p:sp>
        <p:nvSpPr>
          <p:cNvPr id="3" name="Subtitle 2"/>
          <p:cNvSpPr>
            <a:spLocks noGrp="1"/>
          </p:cNvSpPr>
          <p:nvPr>
            <p:ph type="subTitle" idx="1"/>
          </p:nvPr>
        </p:nvSpPr>
        <p:spPr>
          <a:xfrm>
            <a:off x="1941910" y="3583035"/>
            <a:ext cx="6686549" cy="844712"/>
          </a:xfrm>
        </p:spPr>
        <p:txBody>
          <a:bodyPr anchor="t"/>
          <a:lstStyle>
            <a:lvl1pPr marL="0" indent="0" algn="l">
              <a:buNone/>
              <a:defRPr>
                <a:solidFill>
                  <a:schemeClr val="tx1">
                    <a:lumMod val="65000"/>
                    <a:lumOff val="3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3242858"/>
            <a:ext cx="1308489"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398860" y="339715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30794093"/>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457200"/>
            <a:ext cx="6686549" cy="2337780"/>
          </a:xfrm>
        </p:spPr>
        <p:txBody>
          <a:bodyPr anchor="ctr">
            <a:normAutofit/>
          </a:bodyPr>
          <a:lstStyle>
            <a:lvl1pPr algn="l">
              <a:defRPr sz="36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590201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2456259" y="2628900"/>
            <a:ext cx="5652416"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3" name="Text Placeholder 2"/>
          <p:cNvSpPr>
            <a:spLocks noGrp="1"/>
          </p:cNvSpPr>
          <p:nvPr>
            <p:ph type="body" idx="1"/>
          </p:nvPr>
        </p:nvSpPr>
        <p:spPr>
          <a:xfrm>
            <a:off x="1941910" y="3265535"/>
            <a:ext cx="668654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4" name="TextBox 13"/>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5" name="TextBox 14"/>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10922064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1910" y="1828800"/>
            <a:ext cx="6686550" cy="2043634"/>
          </a:xfrm>
        </p:spPr>
        <p:txBody>
          <a:bodyPr anchor="b">
            <a:normAutofit/>
          </a:bodyPr>
          <a:lstStyle>
            <a:lvl1pPr algn="l">
              <a:defRPr sz="36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7625331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137462" y="457200"/>
            <a:ext cx="6295445" cy="2171700"/>
          </a:xfrm>
        </p:spPr>
        <p:txBody>
          <a:bodyPr anchor="ctr">
            <a:normAutofit/>
          </a:bodyPr>
          <a:lstStyle>
            <a:lvl1pPr algn="l">
              <a:defRPr sz="36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7" name="TextBox 16"/>
          <p:cNvSpPr txBox="1"/>
          <p:nvPr/>
        </p:nvSpPr>
        <p:spPr>
          <a:xfrm>
            <a:off x="1850739" y="48600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8" name="TextBox 17"/>
          <p:cNvSpPr txBox="1"/>
          <p:nvPr/>
        </p:nvSpPr>
        <p:spPr>
          <a:xfrm>
            <a:off x="8336139" y="2178980"/>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0006494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1910" y="470555"/>
            <a:ext cx="6686549" cy="2160015"/>
          </a:xfrm>
        </p:spPr>
        <p:txBody>
          <a:bodyPr anchor="ctr">
            <a:normAutofit/>
          </a:bodyPr>
          <a:lstStyle>
            <a:lvl1pPr algn="l">
              <a:defRPr sz="36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1941909" y="3257550"/>
            <a:ext cx="6686550"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1941910" y="3886200"/>
            <a:ext cx="6686550"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14677786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6574410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71109" y="470554"/>
            <a:ext cx="1655701" cy="3962863"/>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941909" y="470554"/>
            <a:ext cx="4857750" cy="3962863"/>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601659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344006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944694" y="468082"/>
            <a:ext cx="6683765" cy="960668"/>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1941909" y="1600200"/>
            <a:ext cx="6686550" cy="2833217"/>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2095172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41910" y="1544063"/>
            <a:ext cx="6686549" cy="1101600"/>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941910" y="2647597"/>
            <a:ext cx="6686549" cy="645300"/>
          </a:xfrm>
        </p:spPr>
        <p:txBody>
          <a:bodyPr anchor="t"/>
          <a:lstStyle>
            <a:lvl1pPr marL="0" indent="0" algn="l">
              <a:buNone/>
              <a:defRPr sz="15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3141" y="238363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398860" y="2433105"/>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3634289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941909" y="1600200"/>
            <a:ext cx="3235398" cy="28332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393060" y="1594666"/>
            <a:ext cx="3235398" cy="28332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398860" y="590837"/>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6457098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204530" y="1479527"/>
            <a:ext cx="2994549"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4" name="Content Placeholder 3"/>
          <p:cNvSpPr>
            <a:spLocks noGrp="1"/>
          </p:cNvSpPr>
          <p:nvPr>
            <p:ph sz="half" idx="2"/>
          </p:nvPr>
        </p:nvSpPr>
        <p:spPr>
          <a:xfrm>
            <a:off x="1941909" y="1911725"/>
            <a:ext cx="3257170" cy="2515545"/>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629972" y="1477106"/>
            <a:ext cx="2999251"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p>
        </p:txBody>
      </p:sp>
      <p:sp>
        <p:nvSpPr>
          <p:cNvPr id="6" name="Content Placeholder 5"/>
          <p:cNvSpPr>
            <a:spLocks noGrp="1"/>
          </p:cNvSpPr>
          <p:nvPr>
            <p:ph sz="quarter" idx="4"/>
          </p:nvPr>
        </p:nvSpPr>
        <p:spPr>
          <a:xfrm>
            <a:off x="5375218" y="1909304"/>
            <a:ext cx="3254006" cy="2515545"/>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398860" y="590837"/>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64014325"/>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7597732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55270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34566"/>
            <a:ext cx="2628899" cy="732234"/>
          </a:xfrm>
        </p:spPr>
        <p:txBody>
          <a:bodyPr anchor="b"/>
          <a:lstStyle>
            <a:lvl1pPr algn="l">
              <a:defRPr sz="1500" b="0"/>
            </a:lvl1pPr>
          </a:lstStyle>
          <a:p>
            <a:r>
              <a:rPr lang="en-US" smtClean="0"/>
              <a:t>Click to edit Master title style</a:t>
            </a:r>
            <a:endParaRPr lang="en-US" dirty="0"/>
          </a:p>
        </p:txBody>
      </p:sp>
      <p:sp>
        <p:nvSpPr>
          <p:cNvPr id="3" name="Content Placeholder 2"/>
          <p:cNvSpPr>
            <a:spLocks noGrp="1"/>
          </p:cNvSpPr>
          <p:nvPr>
            <p:ph idx="1"/>
          </p:nvPr>
        </p:nvSpPr>
        <p:spPr>
          <a:xfrm>
            <a:off x="4742259" y="334567"/>
            <a:ext cx="3886200" cy="4061222"/>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941910" y="1198960"/>
            <a:ext cx="2628899" cy="319682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535782"/>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4110816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1910" y="3600450"/>
            <a:ext cx="6686550"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41909" y="476224"/>
            <a:ext cx="6686550" cy="289122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1941910" y="4025504"/>
            <a:ext cx="6686550"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10/18/2018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3141" y="3683794"/>
            <a:ext cx="1191395" cy="380473"/>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398860" y="3737316"/>
            <a:ext cx="584825"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4957133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171450"/>
            <a:ext cx="2138637" cy="4978971"/>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0416" y="-589"/>
            <a:ext cx="1767506" cy="514052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944694" y="468082"/>
            <a:ext cx="6683765" cy="960668"/>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941909" y="1600200"/>
            <a:ext cx="6686550" cy="291465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771210" y="4597828"/>
            <a:ext cx="859712" cy="277797"/>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smtClean="0"/>
              <a:pPr/>
              <a:t>10/18/2018</a:t>
            </a:fld>
            <a:endParaRPr lang="en-US" dirty="0"/>
          </a:p>
        </p:txBody>
      </p:sp>
      <p:sp>
        <p:nvSpPr>
          <p:cNvPr id="5" name="Footer Placeholder 4"/>
          <p:cNvSpPr>
            <a:spLocks noGrp="1"/>
          </p:cNvSpPr>
          <p:nvPr>
            <p:ph type="ftr" sz="quarter" idx="3"/>
          </p:nvPr>
        </p:nvSpPr>
        <p:spPr>
          <a:xfrm>
            <a:off x="1941910" y="4601856"/>
            <a:ext cx="571499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398860" y="590837"/>
            <a:ext cx="584825" cy="273844"/>
          </a:xfrm>
          <a:prstGeom prst="rect">
            <a:avLst/>
          </a:prstGeom>
        </p:spPr>
        <p:txBody>
          <a:bodyPr vert="horz" lIns="91440" tIns="45720" rIns="91440" bIns="45720" rtlCol="0" anchor="ctr"/>
          <a:lstStyle>
            <a:lvl1pPr algn="r">
              <a:defRPr sz="1500">
                <a:solidFill>
                  <a:srgbClr val="FEFFFF"/>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21206125"/>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hf sldNum="0" hdr="0" ftr="0" dt="0"/>
  <p:txStyles>
    <p:title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7.xml"/><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059260" y="1466850"/>
            <a:ext cx="6686549" cy="169708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8000" dirty="0">
                <a:latin typeface="Century Schoolbook" panose="02040604050505020304" pitchFamily="18" charset="0"/>
              </a:rPr>
              <a:t>Quadruped</a:t>
            </a:r>
            <a:endParaRPr sz="8000" dirty="0">
              <a:latin typeface="Century Schoolbook" panose="020406040505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311700" y="33707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t>Abstract</a:t>
            </a:r>
            <a:endParaRPr sz="3600" b="1" dirty="0"/>
          </a:p>
        </p:txBody>
      </p:sp>
      <p:sp>
        <p:nvSpPr>
          <p:cNvPr id="60" name="Google Shape;60;p14"/>
          <p:cNvSpPr txBox="1">
            <a:spLocks noGrp="1"/>
          </p:cNvSpPr>
          <p:nvPr>
            <p:ph type="body" idx="1"/>
          </p:nvPr>
        </p:nvSpPr>
        <p:spPr>
          <a:xfrm>
            <a:off x="311700" y="1166400"/>
            <a:ext cx="8520600" cy="3416400"/>
          </a:xfrm>
          <a:prstGeom prst="rect">
            <a:avLst/>
          </a:prstGeom>
        </p:spPr>
        <p:txBody>
          <a:bodyPr spcFirstLastPara="1" wrap="square" lIns="91425" tIns="91425" rIns="91425" bIns="91425" anchor="t" anchorCtr="0">
            <a:noAutofit/>
          </a:bodyPr>
          <a:lstStyle/>
          <a:p>
            <a:pPr marL="457200" lvl="0" indent="-342900" algn="just" rtl="0">
              <a:spcBef>
                <a:spcPts val="0"/>
              </a:spcBef>
              <a:spcAft>
                <a:spcPts val="0"/>
              </a:spcAft>
              <a:buClr>
                <a:srgbClr val="000000"/>
              </a:buClr>
              <a:buSzPts val="1800"/>
              <a:buChar char="●"/>
            </a:pPr>
            <a:endParaRPr lang="en" sz="1600" dirty="0" smtClean="0">
              <a:solidFill>
                <a:srgbClr val="000000"/>
              </a:solidFill>
              <a:highlight>
                <a:srgbClr val="FFFFFF"/>
              </a:highlight>
            </a:endParaRPr>
          </a:p>
          <a:p>
            <a:pPr lvl="0" algn="just" rtl="0">
              <a:spcBef>
                <a:spcPts val="0"/>
              </a:spcBef>
              <a:spcAft>
                <a:spcPts val="0"/>
              </a:spcAft>
              <a:buClr>
                <a:srgbClr val="000000"/>
              </a:buClr>
              <a:buSzPts val="1800"/>
              <a:buFont typeface="Arial" panose="020B0604020202020204" pitchFamily="34" charset="0"/>
              <a:buChar char="•"/>
            </a:pPr>
            <a:r>
              <a:rPr lang="en" sz="1600" dirty="0" smtClean="0">
                <a:solidFill>
                  <a:srgbClr val="000000"/>
                </a:solidFill>
                <a:highlight>
                  <a:srgbClr val="FFFFFF"/>
                </a:highlight>
              </a:rPr>
              <a:t>In </a:t>
            </a:r>
            <a:r>
              <a:rPr lang="en" sz="1600" dirty="0">
                <a:solidFill>
                  <a:srgbClr val="000000"/>
                </a:solidFill>
                <a:highlight>
                  <a:srgbClr val="FFFFFF"/>
                </a:highlight>
              </a:rPr>
              <a:t>many cases, there is a need for mobile platforms that can move in areas with difficult terrain conditions where wheeled vehicles cannot travel. Unlike wheeled robots, walking robots are characterized by very good mobility in rough terrain</a:t>
            </a:r>
            <a:endParaRPr sz="1600" dirty="0">
              <a:solidFill>
                <a:srgbClr val="000000"/>
              </a:solidFill>
            </a:endParaRPr>
          </a:p>
          <a:p>
            <a:pPr lvl="0" algn="just" rtl="0">
              <a:spcBef>
                <a:spcPts val="0"/>
              </a:spcBef>
              <a:spcAft>
                <a:spcPts val="0"/>
              </a:spcAft>
              <a:buClr>
                <a:srgbClr val="000000"/>
              </a:buClr>
              <a:buSzPts val="1800"/>
              <a:buFont typeface="Arial" panose="020B0604020202020204" pitchFamily="34" charset="0"/>
              <a:buChar char="•"/>
            </a:pPr>
            <a:r>
              <a:rPr lang="en" sz="1600" dirty="0">
                <a:solidFill>
                  <a:srgbClr val="000000"/>
                </a:solidFill>
              </a:rPr>
              <a:t>A quadruped is presented in its initial phase with 2 DOF leg. Further, the quadruped is designed to be incorporated with 3 DOF and passive spine to assist foot movement for different Gait Cycle.</a:t>
            </a:r>
            <a:endParaRPr sz="1600" dirty="0">
              <a:solidFill>
                <a:srgbClr val="000000"/>
              </a:solidFill>
            </a:endParaRPr>
          </a:p>
          <a:p>
            <a:pPr lvl="0" algn="just" rtl="0">
              <a:spcBef>
                <a:spcPts val="0"/>
              </a:spcBef>
              <a:spcAft>
                <a:spcPts val="0"/>
              </a:spcAft>
              <a:buClr>
                <a:srgbClr val="000000"/>
              </a:buClr>
              <a:buSzPts val="1800"/>
              <a:buFont typeface="Arial" panose="020B0604020202020204" pitchFamily="34" charset="0"/>
              <a:buChar char="•"/>
            </a:pPr>
            <a:r>
              <a:rPr lang="en" sz="1600" b="1" dirty="0">
                <a:solidFill>
                  <a:srgbClr val="000000"/>
                </a:solidFill>
              </a:rPr>
              <a:t>Applications:</a:t>
            </a:r>
            <a:r>
              <a:rPr lang="en" sz="1600" dirty="0">
                <a:solidFill>
                  <a:srgbClr val="000000"/>
                </a:solidFill>
              </a:rPr>
              <a:t> The robot is designed with an aim to be used in disaster relief assisting operation and other operation which requires maneuvering over uneven terrains. </a:t>
            </a:r>
            <a:r>
              <a:rPr lang="en" sz="1600" dirty="0">
                <a:solidFill>
                  <a:schemeClr val="dk1"/>
                </a:solidFill>
                <a:highlight>
                  <a:srgbClr val="FFFFFF"/>
                </a:highlight>
              </a:rPr>
              <a:t>Examples of such scenarios can be seen in search and rescue tasks, as well as in carrying payloads.</a:t>
            </a:r>
            <a:endParaRPr sz="1600" dirty="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t>Solidworks Model</a:t>
            </a:r>
            <a:endParaRPr sz="3600" b="1" dirty="0"/>
          </a:p>
        </p:txBody>
      </p:sp>
      <p:sp>
        <p:nvSpPr>
          <p:cNvPr id="66" name="Google Shape;66;p15"/>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Currently, the dimension of the quadruped is 600*500*450 mm and weight 12kg.</a:t>
            </a:r>
            <a:endParaRPr dirty="0"/>
          </a:p>
        </p:txBody>
      </p:sp>
      <p:pic>
        <p:nvPicPr>
          <p:cNvPr id="67" name="Google Shape;67;p15"/>
          <p:cNvPicPr preferRelativeResize="0"/>
          <p:nvPr/>
        </p:nvPicPr>
        <p:blipFill>
          <a:blip r:embed="rId3">
            <a:alphaModFix/>
          </a:blip>
          <a:stretch>
            <a:fillRect/>
          </a:stretch>
        </p:blipFill>
        <p:spPr>
          <a:xfrm>
            <a:off x="311700" y="1933875"/>
            <a:ext cx="4019203" cy="2941426"/>
          </a:xfrm>
          <a:prstGeom prst="rect">
            <a:avLst/>
          </a:prstGeom>
          <a:noFill/>
          <a:ln>
            <a:noFill/>
          </a:ln>
        </p:spPr>
      </p:pic>
      <p:pic>
        <p:nvPicPr>
          <p:cNvPr id="68" name="Google Shape;68;p15"/>
          <p:cNvPicPr preferRelativeResize="0"/>
          <p:nvPr/>
        </p:nvPicPr>
        <p:blipFill>
          <a:blip r:embed="rId4">
            <a:alphaModFix/>
          </a:blip>
          <a:stretch>
            <a:fillRect/>
          </a:stretch>
        </p:blipFill>
        <p:spPr>
          <a:xfrm>
            <a:off x="5003875" y="1933875"/>
            <a:ext cx="3517193" cy="29414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8307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t>Simulation</a:t>
            </a:r>
            <a:endParaRPr sz="3600" b="1" dirty="0"/>
          </a:p>
        </p:txBody>
      </p:sp>
      <p:sp>
        <p:nvSpPr>
          <p:cNvPr id="74" name="Google Shape;74;p16"/>
          <p:cNvSpPr txBox="1"/>
          <p:nvPr/>
        </p:nvSpPr>
        <p:spPr>
          <a:xfrm>
            <a:off x="311700" y="744675"/>
            <a:ext cx="80427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Following is the simulation for the design Walk Gait cycle using MATLAB.</a:t>
            </a:r>
            <a:endParaRPr sz="1800" dirty="0"/>
          </a:p>
          <a:p>
            <a:pPr marL="0" lvl="0" indent="0" algn="l" rtl="0">
              <a:spcBef>
                <a:spcPts val="0"/>
              </a:spcBef>
              <a:spcAft>
                <a:spcPts val="0"/>
              </a:spcAft>
              <a:buNone/>
            </a:pPr>
            <a:endParaRPr sz="1800" dirty="0"/>
          </a:p>
        </p:txBody>
      </p:sp>
      <p:pic>
        <p:nvPicPr>
          <p:cNvPr id="2" name="STC_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92200" y="1368175"/>
            <a:ext cx="6054859" cy="3405859"/>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37100" y="12897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t>Prototype</a:t>
            </a:r>
            <a:endParaRPr sz="3600" b="1" dirty="0"/>
          </a:p>
        </p:txBody>
      </p:sp>
      <p:sp>
        <p:nvSpPr>
          <p:cNvPr id="83" name="Google Shape;83;p17"/>
          <p:cNvSpPr txBox="1"/>
          <p:nvPr/>
        </p:nvSpPr>
        <p:spPr>
          <a:xfrm>
            <a:off x="613300" y="701675"/>
            <a:ext cx="7337400" cy="855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Currently, one leg is manufactured for prototype testing of our design system. Also the design is simulated in MATLAB for dynamic forces at different gait cycles.</a:t>
            </a:r>
            <a:endParaRPr sz="1800" dirty="0"/>
          </a:p>
        </p:txBody>
      </p:sp>
      <p:pic>
        <p:nvPicPr>
          <p:cNvPr id="1027" name="Picture 3" descr="https://lh6.googleusercontent.com/RMj-jxjeBHXIfTSaAHiaqwCi_D96SwYvLHVrbKdTMX-Mm4Jp2MfwhmNrQAwTfWTryvT_O_QFt7I1lXd8DnE1Tb2VrMCX3zxCLzKSMvCsyUFgAHVIs25aa2jRDJK-A4q_6Fbs_9BK1q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300" y="1714725"/>
            <a:ext cx="2571582" cy="342877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lh4.googleusercontent.com/rBEhznHgjZcj1nGnBxkFxcCO6JnTh97Fqrfa9V92NKocTw6xI7YR55mq0-NlFsJmBaaa0PcYfa2XvlD-vObvZIhs-0N3dORTrUzVhwjysa2liy706Hu_Nz2ZyXXUPA_jbJYB9xxopEc"/>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91450" y="1718813"/>
            <a:ext cx="4566250" cy="34246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Wisp</Template>
  <TotalTime>8</TotalTime>
  <Words>187</Words>
  <Application>Microsoft Office PowerPoint</Application>
  <PresentationFormat>On-screen Show (16:9)</PresentationFormat>
  <Paragraphs>12</Paragraphs>
  <Slides>5</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Century Gothic</vt:lpstr>
      <vt:lpstr>Century Schoolbook</vt:lpstr>
      <vt:lpstr>Wingdings 3</vt:lpstr>
      <vt:lpstr>Wisp</vt:lpstr>
      <vt:lpstr>Quadruped</vt:lpstr>
      <vt:lpstr>Abstract</vt:lpstr>
      <vt:lpstr>Solidworks Model</vt:lpstr>
      <vt:lpstr>Simulation</vt:lpstr>
      <vt:lpstr>Prototype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Quadruped</dc:title>
  <dc:creator>Nitin</dc:creator>
  <cp:lastModifiedBy>Windows User</cp:lastModifiedBy>
  <cp:revision>3</cp:revision>
  <dcterms:modified xsi:type="dcterms:W3CDTF">2018-10-18T11:21:40Z</dcterms:modified>
</cp:coreProperties>
</file>